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0743F99-A9B8-48D4-9E5F-242AFEC0D21B}">
  <a:tblStyle styleId="{60743F99-A9B8-48D4-9E5F-242AFEC0D2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e535466ae_0_1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e535466ae_0_1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6e8885fd0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6e8885fd0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d2db29208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d2db29208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d2db29208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d2db29208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d2db29208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d2db29208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e8885fd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e8885fd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f1875c2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f1875c2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e558ae2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e558ae2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e535466ae_0_1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e535466ae_0_1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e535466ae_0_1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e535466ae_0_1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e535466ae_0_1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e535466ae_0_1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/>
        </p:nvSpPr>
        <p:spPr>
          <a:xfrm>
            <a:off x="3537150" y="501275"/>
            <a:ext cx="4931100" cy="10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CSCI 599: ZeroGo</a:t>
            </a:r>
            <a:endParaRPr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Solving the game of Go with ML </a:t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0" y="3982325"/>
            <a:ext cx="36615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Sunny Patel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Jing Ouyang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Wesam Alwehaibi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525" y="1593875"/>
            <a:ext cx="3232348" cy="3232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NN Agent Play</a:t>
            </a:r>
            <a:endParaRPr/>
          </a:p>
        </p:txBody>
      </p:sp>
      <p:sp>
        <p:nvSpPr>
          <p:cNvPr id="205" name="Google Shape;205;p22"/>
          <p:cNvSpPr txBox="1"/>
          <p:nvPr/>
        </p:nvSpPr>
        <p:spPr>
          <a:xfrm>
            <a:off x="1472600" y="1718800"/>
            <a:ext cx="4783800" cy="29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Agent so far: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Pretty naive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Cannot catch critical moves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Cannot beat minimax/mcts agent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NN Agent to-dos</a:t>
            </a:r>
            <a:endParaRPr/>
          </a:p>
        </p:txBody>
      </p:sp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More training data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Try GCP (more stable than Colab)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Larger network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More epochs, data shuffling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Tune hyper-params, experiment with different optimizers (Learning rate, Leaky-Relu, Adaboost , adam, </a:t>
            </a:r>
            <a:r>
              <a:rPr lang="en" sz="1800"/>
              <a:t>etc.</a:t>
            </a:r>
            <a:r>
              <a:rPr lang="en" sz="1800"/>
              <a:t>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Combine with RL</a:t>
            </a:r>
            <a:endParaRPr sz="1800"/>
          </a:p>
        </p:txBody>
      </p:sp>
      <p:sp>
        <p:nvSpPr>
          <p:cNvPr id="212" name="Google Shape;212;p23"/>
          <p:cNvSpPr txBox="1"/>
          <p:nvPr/>
        </p:nvSpPr>
        <p:spPr>
          <a:xfrm>
            <a:off x="5858050" y="4011125"/>
            <a:ext cx="22548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7-8: What do we plan to do next?</a:t>
            </a:r>
            <a:endParaRPr/>
          </a:p>
        </p:txBody>
      </p:sp>
      <p:sp>
        <p:nvSpPr>
          <p:cNvPr id="218" name="Google Shape;218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Continue Training NN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Continue working on </a:t>
            </a:r>
            <a:r>
              <a:rPr lang="en" sz="1800"/>
              <a:t>Reinforcement</a:t>
            </a:r>
            <a:r>
              <a:rPr lang="en" sz="1800"/>
              <a:t> learning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Start thinking of combining algorithms and </a:t>
            </a:r>
            <a:r>
              <a:rPr lang="en" sz="1800"/>
              <a:t>finding</a:t>
            </a:r>
            <a:r>
              <a:rPr lang="en" sz="1800"/>
              <a:t> heuristics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Continue developing the UI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Work on deploying the UI as a web service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6: What we did last week? 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Try to build </a:t>
            </a:r>
            <a:r>
              <a:rPr lang="en" sz="1500"/>
              <a:t> a UI tool with human-bot and bot-bot mode.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/>
              <a:t>		 Own Implementation					       GymGo</a:t>
            </a:r>
            <a:endParaRPr sz="1500"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1650" y="1957710"/>
            <a:ext cx="1904200" cy="2130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5050" y="1957700"/>
            <a:ext cx="1807150" cy="189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6: What we did last week?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Continued</a:t>
            </a:r>
            <a:r>
              <a:rPr lang="en" sz="1500"/>
              <a:t> studying algorithms that can help </a:t>
            </a:r>
            <a:endParaRPr sz="15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3324" y="1964900"/>
            <a:ext cx="2257352" cy="283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6: </a:t>
            </a:r>
            <a:r>
              <a:rPr lang="en"/>
              <a:t>Agents Developed</a:t>
            </a:r>
            <a:endParaRPr/>
          </a:p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Neural Networks - Training phase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Reinforcement Learning - WIP 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methods 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Training NN on the games </a:t>
            </a:r>
            <a:r>
              <a:rPr lang="en" sz="1800"/>
              <a:t>available on the internet. (These games are actual matches that human experts played)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 Neural trained agents playing in Reinforcement fashion to collectively improve the weights of NN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NN Training Process</a:t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273800" y="2214275"/>
            <a:ext cx="1600200" cy="9141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historical game data as SGF </a:t>
            </a: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1873950" y="2214275"/>
            <a:ext cx="1798200" cy="9141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Extract data and encode as a simpler data format</a:t>
            </a: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3687700" y="2214275"/>
            <a:ext cx="1600200" cy="914100"/>
          </a:xfrm>
          <a:prstGeom prst="rightArrowCallout">
            <a:avLst>
              <a:gd fmla="val 25000" name="adj1"/>
              <a:gd fmla="val 25000" name="adj2"/>
              <a:gd fmla="val 25000" name="adj3"/>
              <a:gd fmla="val 7423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 Deep NN using the encoded data</a:t>
            </a: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7142300" y="2145450"/>
            <a:ext cx="1798200" cy="9855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trained network as part of an end-to-end go bot</a:t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5287900" y="2205625"/>
            <a:ext cx="1854300" cy="9141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 and tune the Deep NN</a:t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 flipH="1">
            <a:off x="3971750" y="1349813"/>
            <a:ext cx="2039400" cy="855900"/>
          </a:xfrm>
          <a:prstGeom prst="uturnArrow">
            <a:avLst>
              <a:gd fmla="val 22593" name="adj1"/>
              <a:gd fmla="val 23396" name="adj2"/>
              <a:gd fmla="val 30153" name="adj3"/>
              <a:gd fmla="val 15998" name="adj4"/>
              <a:gd fmla="val 97367" name="adj5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75800" y="3353125"/>
            <a:ext cx="1600182" cy="985500"/>
          </a:xfrm>
          <a:prstGeom prst="flowChart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(;FF[5]GM[1]SZ[6]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AB[bb:ee]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;AW[bb][ee][dc][cd]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;AW[cb][bc][be][eb][ed][de]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;AE[dc][cd]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)</a:t>
            </a:r>
            <a:endParaRPr sz="900"/>
          </a:p>
        </p:txBody>
      </p:sp>
      <p:graphicFrame>
        <p:nvGraphicFramePr>
          <p:cNvPr id="176" name="Google Shape;176;p18"/>
          <p:cNvGraphicFramePr/>
          <p:nvPr/>
        </p:nvGraphicFramePr>
        <p:xfrm>
          <a:off x="1866900" y="329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{60743F99-A9B8-48D4-9E5F-242AFEC0D21B}</a:tableStyleId>
              </a:tblPr>
              <a:tblGrid>
                <a:gridCol w="382850"/>
                <a:gridCol w="382850"/>
                <a:gridCol w="382850"/>
              </a:tblGrid>
              <a:tr h="27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-1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7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-1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7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0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996650" y="3280775"/>
            <a:ext cx="1895782" cy="171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NN Structure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5858050" y="4011125"/>
            <a:ext cx="22548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441300" y="1718800"/>
            <a:ext cx="3891600" cy="29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Seven-plane board encoder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Zero-padding + Conv2d * 48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Zero-padding + Conv2d * 32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Zero-padding + Conv2d * 32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Zero-padding + Conv2d * 32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Flatten + Dense (512)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Flatten + Dense (361)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5" name="Google Shape;1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7536" y="355375"/>
            <a:ext cx="3891651" cy="443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NN Performance</a:t>
            </a:r>
            <a:endParaRPr/>
          </a:p>
        </p:txBody>
      </p:sp>
      <p:sp>
        <p:nvSpPr>
          <p:cNvPr id="191" name="Google Shape;191;p20"/>
          <p:cNvSpPr txBox="1"/>
          <p:nvPr/>
        </p:nvSpPr>
        <p:spPr>
          <a:xfrm>
            <a:off x="5858050" y="4011125"/>
            <a:ext cx="22548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" name="Google Shape;1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6893" y="1307850"/>
            <a:ext cx="4415809" cy="3053724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 txBox="1"/>
          <p:nvPr/>
        </p:nvSpPr>
        <p:spPr>
          <a:xfrm>
            <a:off x="441300" y="1718800"/>
            <a:ext cx="3891600" cy="29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Hyper-params: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6M trainable params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100 games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50 epoches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Batch size: 128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NN Training Time</a:t>
            </a:r>
            <a:endParaRPr/>
          </a:p>
        </p:txBody>
      </p:sp>
      <p:graphicFrame>
        <p:nvGraphicFramePr>
          <p:cNvPr id="199" name="Google Shape;199;p21"/>
          <p:cNvGraphicFramePr/>
          <p:nvPr/>
        </p:nvGraphicFramePr>
        <p:xfrm>
          <a:off x="2052525" y="1676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{60743F99-A9B8-48D4-9E5F-242AFEC0D21B}</a:tableStyleId>
              </a:tblPr>
              <a:tblGrid>
                <a:gridCol w="1509400"/>
                <a:gridCol w="1804075"/>
                <a:gridCol w="17254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Time/epoch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Small network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Large Network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Local mac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60s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3600s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Colab (GPU)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24</a:t>
                      </a:r>
                      <a:r>
                        <a:rPr lang="en">
                          <a:solidFill>
                            <a:srgbClr val="FFFFFF"/>
                          </a:solidFill>
                        </a:rPr>
                        <a:t>0s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GCP (GPU)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To be tested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To be tested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